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Ziel des Abends: Eltern sollen wissen, woran sie Cybergrooming erkennen, was sie im Ernstfall tun und was sie auf keinen Fall tun sollten, und wo es Hilfe gibt. Alle Inhalte stehen auch auf wohinmelden.de.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Täter bauen oft über Wochen Vertrauen auf, meist in Spielen oder sozialen Netzwerken, und versuchen dann, das Kind in einen privaten Chat zu holen. Wichtig: Muster beschreiben, keine Panik machen. Ausführlich unter wohinmelden.de/warnzeichen, dort auch eine Version für Kinder.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Diese Regeln richten sich nach der Polizeilichen Kriminalprävention (polizei-beratung.de, soundswrong.de). Besonders wichtig: Missbrauchs- oder Nacktbilder niemals weiterleiten, auch nicht an Lehrkräfte oder andere Eltern, um sie einordnen zu lassen. Das kann selbst strafbar sein. Textchats dürfen dokumentiert werden, Bilder nicht. Der Wegweiser auf wohinmelden.de führt mit wenigen Fragen zur zuständigen Stelle.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 besten richten Eltern die Einstellungen zusammen mit dem Kind ein, nicht heimlich. Die wichtigste Schutzmaßnahme ist die Vereinbarung: Kinder schweigen oft aus Angst, dass ihnen das Handy weggenommen wird. Für jede Plattform gibt es auf wohinmelden.de/spiele eine kurze Anleitung.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QR-Code führt zu wohinmelden.de. Die Seite nimmt keine Meldungen an und speichert nichts, sie zeigt nur, welche Stelle zuständig ist. Flyer und Elternbrief zum Verteilen gibt es unter wohinmelden.de/schulen.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
    <p:bg>
      <p:bgPr>
        <a:solidFill>
          <a:srgbClr val="F8F5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48640" y="457200"/>
            <a:ext cx="365760" cy="365760"/>
          </a:xfrm>
          <a:prstGeom prst="rect">
            <a:avLst/>
          </a:prstGeom>
        </p:spPr>
      </p:pic>
      <p:sp>
        <p:nvSpPr>
          <p:cNvPr id="3" name="Text 0"/>
          <p:cNvSpPr/>
          <p:nvPr/>
        </p:nvSpPr>
        <p:spPr>
          <a:xfrm>
            <a:off x="1005840" y="457200"/>
            <a:ext cx="2743200" cy="365760"/>
          </a:xfrm>
          <a:prstGeom prst="rect">
            <a:avLst/>
          </a:prstGeom>
          <a:noFill/>
          <a:ln/>
        </p:spPr>
        <p:txBody>
          <a:bodyPr wrap="square" lIns="0" tIns="0" rIns="0" bIns="0" rtlCol="0" anchor="ctr"/>
          <a:lstStyle/>
          <a:p>
            <a:pPr indent="0" marL="0">
              <a:buNone/>
            </a:pPr>
            <a:r>
              <a:rPr lang="en-US" sz="1400" b="1" dirty="0">
                <a:solidFill>
                  <a:schemeClr val="accent2"/>
                </a:solidFill>
              </a:rPr>
              <a:t>wohinmelden.de</a:t>
            </a:r>
            <a:endParaRPr lang="en-US" sz="1400" dirty="0"/>
          </a:p>
        </p:txBody>
      </p:sp>
      <p:sp>
        <p:nvSpPr>
          <p:cNvPr id="4" name="Text 1"/>
          <p:cNvSpPr/>
          <p:nvPr>
            <p:ph idx="102" type="title" hasCustomPrompt="1"/>
          </p:nvPr>
        </p:nvSpPr>
        <p:spPr>
          <a:xfrm>
            <a:off x="548640" y="1554480"/>
            <a:ext cx="8046720" cy="1463040"/>
          </a:xfrm>
          <a:prstGeom prst="rect">
            <a:avLst/>
          </a:prstGeom>
          <a:noFill/>
          <a:ln/>
        </p:spPr>
        <p:txBody>
          <a:bodyPr wrap="square" rtlCol="0"/>
          <a:lstStyle>
            <a:lvl1pPr algn="l" indent="0" marL="0">
              <a:buNone/>
              <a:defRPr lang="en-US" sz="4000" b="1" dirty="0">
                <a:solidFill>
                  <a:schemeClr val="tx1"/>
                </a:solidFill>
              </a:defRPr>
            </a:lvl1pPr>
          </a:lstStyle>
          <a:p>
            <a:pPr algn="l" indent="0" marL="0">
              <a:buNone/>
            </a:pPr>
            <a:endParaRPr lang="en-US" sz="4000" dirty="0"/>
          </a:p>
        </p:txBody>
      </p:sp>
      <p:sp>
        <p:nvSpPr>
          <p:cNvPr id="5" name="Text 1"/>
          <p:cNvSpPr/>
          <p:nvPr>
            <p:ph idx="103" type="body" hasCustomPrompt="1"/>
          </p:nvPr>
        </p:nvSpPr>
        <p:spPr>
          <a:xfrm>
            <a:off x="548640" y="3154680"/>
            <a:ext cx="6858000" cy="822960"/>
          </a:xfrm>
          <a:prstGeom prst="rect">
            <a:avLst/>
          </a:prstGeom>
          <a:noFill/>
          <a:ln/>
        </p:spPr>
        <p:txBody>
          <a:bodyPr wrap="square" rtlCol="0"/>
          <a:lstStyle>
            <a:lvl1pPr indent="0" marL="0">
              <a:buNone/>
              <a:defRPr lang="en-US" sz="1800" dirty="0">
                <a:solidFill>
                  <a:schemeClr val="accent5"/>
                </a:solidFill>
              </a:defRPr>
            </a:lvl1pPr>
          </a:lstStyle>
          <a:p>
            <a:pPr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INHALT">
    <p:bg>
      <p:bgPr>
        <a:solidFill>
          <a:srgbClr val="F8F5EF"/>
        </a:solidFill>
      </p:bgPr>
    </p:bg>
    <p:spTree>
      <p:nvGrpSpPr>
        <p:cNvPr id="1" name=""/>
        <p:cNvGrpSpPr/>
        <p:nvPr/>
      </p:nvGrpSpPr>
      <p:grpSpPr>
        <a:xfrm>
          <a:off x="0" y="0"/>
          <a:ext cx="0" cy="0"/>
          <a:chOff x="0" y="0"/>
          <a:chExt cx="0" cy="0"/>
        </a:xfrm>
      </p:grpSpPr>
      <p:sp>
        <p:nvSpPr>
          <p:cNvPr id="2" name="Text 0"/>
          <p:cNvSpPr/>
          <p:nvPr/>
        </p:nvSpPr>
        <p:spPr>
          <a:xfrm>
            <a:off x="548640" y="4663440"/>
            <a:ext cx="2743200" cy="274320"/>
          </a:xfrm>
          <a:prstGeom prst="rect">
            <a:avLst/>
          </a:prstGeom>
          <a:noFill/>
          <a:ln/>
        </p:spPr>
        <p:txBody>
          <a:bodyPr wrap="square" lIns="0" tIns="0" rIns="0" bIns="0" rtlCol="0" anchor="ctr"/>
          <a:lstStyle/>
          <a:p>
            <a:pPr indent="0" marL="0">
              <a:buNone/>
            </a:pPr>
            <a:r>
              <a:rPr lang="en-US" sz="1000" b="1" dirty="0">
                <a:solidFill>
                  <a:schemeClr val="accent1"/>
                </a:solidFill>
              </a:rPr>
              <a:t>wohinmelden.de</a:t>
            </a:r>
            <a:endParaRPr lang="en-US" sz="1000" dirty="0"/>
          </a:p>
        </p:txBody>
      </p:sp>
      <p:sp>
        <p:nvSpPr>
          <p:cNvPr id="3" name="Text 1"/>
          <p:cNvSpPr/>
          <p:nvPr>
            <p:ph idx="101" type="title" hasCustomPrompt="1"/>
          </p:nvPr>
        </p:nvSpPr>
        <p:spPr>
          <a:xfrm>
            <a:off x="548640" y="365760"/>
            <a:ext cx="8046720" cy="685800"/>
          </a:xfrm>
          <a:prstGeom prst="rect">
            <a:avLst/>
          </a:prstGeom>
          <a:noFill/>
          <a:ln/>
        </p:spPr>
        <p:txBody>
          <a:bodyPr wrap="square" rtlCol="0"/>
          <a:lstStyle>
            <a:lvl1pPr algn="l" indent="0" marL="0">
              <a:buNone/>
              <a:defRPr lang="en-US" sz="3000" b="1" dirty="0">
                <a:solidFill>
                  <a:schemeClr val="tx1"/>
                </a:solidFill>
              </a:defRPr>
            </a:lvl1pPr>
          </a:lstStyle>
          <a:p>
            <a:pPr algn="l" indent="0" marL="0">
              <a:buNone/>
            </a:pPr>
            <a:endParaRPr lang="en-US" sz="3000" dirty="0"/>
          </a:p>
        </p:txBody>
      </p:sp>
      <p:sp>
        <p:nvSpPr>
          <p:cNvPr id="25" name="Slide Number Placeholder 0"/>
          <p:cNvSpPr>
            <a:spLocks noGrp="1"/>
          </p:cNvSpPr>
          <p:nvPr>
            <p:ph type="sldNum" sz="quarter" idx="4294967295"/>
          </p:nvPr>
        </p:nvSpPr>
        <p:spPr>
          <a:xfrm>
            <a:off x="8229600" y="4663440"/>
            <a:ext cx="36576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A64"/>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663440"/>
            <a:ext cx="36576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A64"/>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idx="102" type="title" hasCustomPrompt="1"/>
          </p:nvPr>
        </p:nvSpPr>
        <p:spPr>
          <a:xfrm>
            <a:off x="548640" y="1554480"/>
            <a:ext cx="8046720" cy="1463040"/>
          </a:xfrm>
          <a:prstGeom prst="rect">
            <a:avLst/>
          </a:prstGeom>
          <a:noFill/>
          <a:ln/>
        </p:spPr>
        <p:txBody>
          <a:bodyPr wrap="square" lIns="0" tIns="0" rIns="0" bIns="0" rtlCol="0" anchor="t"/>
          <a:lstStyle/>
          <a:p>
            <a:pPr algn="l" indent="0" marL="0">
              <a:buNone/>
            </a:pPr>
            <a:r>
              <a:rPr lang="en-US" sz="4000" b="1" dirty="0">
                <a:solidFill>
                  <a:schemeClr val="tx1"/>
                </a:solidFill>
              </a:rPr>
              <a:t>Kinder online schützen</a:t>
            </a:r>
            <a:endParaRPr lang="en-US" sz="4000" dirty="0"/>
          </a:p>
        </p:txBody>
      </p:sp>
      <p:sp>
        <p:nvSpPr>
          <p:cNvPr id="3" name="Text 1"/>
          <p:cNvSpPr/>
          <p:nvPr>
            <p:ph idx="103" type="body" hasCustomPrompt="1"/>
          </p:nvPr>
        </p:nvSpPr>
        <p:spPr>
          <a:xfrm>
            <a:off x="548640" y="3154680"/>
            <a:ext cx="6858000" cy="822960"/>
          </a:xfrm>
          <a:prstGeom prst="rect">
            <a:avLst/>
          </a:prstGeom>
          <a:noFill/>
          <a:ln/>
        </p:spPr>
        <p:txBody>
          <a:bodyPr wrap="square" lIns="0" tIns="0" rIns="0" bIns="0" rtlCol="0" anchor="t"/>
          <a:lstStyle/>
          <a:p>
            <a:pPr indent="0" marL="0">
              <a:buNone/>
            </a:pPr>
            <a:r>
              <a:rPr lang="en-US" sz="1800" dirty="0">
                <a:solidFill>
                  <a:schemeClr val="accent5"/>
                </a:solidFill>
              </a:rPr>
              <a:t>Woran Sie Gefahren erkennen, was im Ernstfall zu tun ist und wo Sie Hilfe finden</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8046720" cy="685800"/>
          </a:xfrm>
          <a:prstGeom prst="rect">
            <a:avLst/>
          </a:prstGeom>
          <a:noFill/>
          <a:ln/>
        </p:spPr>
        <p:txBody>
          <a:bodyPr wrap="square" lIns="0" tIns="0" rIns="0" bIns="0" rtlCol="0" anchor="t"/>
          <a:lstStyle/>
          <a:p>
            <a:pPr algn="l" indent="0" marL="0">
              <a:buNone/>
            </a:pPr>
            <a:r>
              <a:rPr lang="en-US" sz="3000" b="1" dirty="0">
                <a:solidFill>
                  <a:schemeClr val="tx1"/>
                </a:solidFill>
              </a:rPr>
              <a:t>Woran Sie merken, dass etwas nicht stimmt</a:t>
            </a:r>
            <a:endParaRPr lang="en-US" sz="3000" dirty="0"/>
          </a:p>
        </p:txBody>
      </p:sp>
      <p:sp>
        <p:nvSpPr>
          <p:cNvPr id="3" name="Karte Am Verhalten Ihres Kindes"/>
          <p:cNvSpPr/>
          <p:nvPr/>
        </p:nvSpPr>
        <p:spPr>
          <a:xfrm>
            <a:off x="548640" y="1234440"/>
            <a:ext cx="3931920" cy="2743200"/>
          </a:xfrm>
          <a:prstGeom prst="roundRect">
            <a:avLst>
              <a:gd name="adj" fmla="val 2667"/>
            </a:avLst>
          </a:prstGeom>
          <a:solidFill>
            <a:schemeClr val="accent4"/>
          </a:solidFill>
          <a:ln w="12700">
            <a:solidFill>
              <a:schemeClr val="accent6"/>
            </a:solidFill>
            <a:prstDash val="solid"/>
          </a:ln>
        </p:spPr>
      </p:sp>
      <p:sp>
        <p:nvSpPr>
          <p:cNvPr id="4" name="Text 2"/>
          <p:cNvSpPr txBox="1"/>
          <p:nvPr/>
        </p:nvSpPr>
        <p:spPr>
          <a:xfrm>
            <a:off x="822960" y="1417320"/>
            <a:ext cx="3383280" cy="365760"/>
          </a:xfrm>
          <a:prstGeom prst="rect">
            <a:avLst/>
          </a:prstGeom>
          <a:noFill/>
          <a:ln/>
        </p:spPr>
        <p:txBody>
          <a:bodyPr wrap="square" lIns="0" tIns="0" rIns="0" bIns="0" rtlCol="0" anchor="ctr"/>
          <a:lstStyle/>
          <a:p>
            <a:pPr indent="0" marL="0">
              <a:buNone/>
            </a:pPr>
            <a:r>
              <a:rPr lang="en-US" sz="1600" b="1" dirty="0">
                <a:solidFill>
                  <a:schemeClr val="accent1"/>
                </a:solidFill>
              </a:rPr>
              <a:t>Am Verhalten Ihres Kindes</a:t>
            </a:r>
            <a:endParaRPr lang="en-US" sz="1600" dirty="0"/>
          </a:p>
        </p:txBody>
      </p:sp>
      <p:sp>
        <p:nvSpPr>
          <p:cNvPr id="5" name="Text 3"/>
          <p:cNvSpPr txBox="1"/>
          <p:nvPr/>
        </p:nvSpPr>
        <p:spPr>
          <a:xfrm>
            <a:off x="822960" y="1874520"/>
            <a:ext cx="3474720" cy="196596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2"/>
                </a:solidFill>
              </a:rPr>
              <a:t>Wird beim Handy auffällig verschlossen</a:t>
            </a:r>
            <a:endParaRPr lang="en-US" sz="1400" dirty="0"/>
          </a:p>
          <a:p>
            <a:pPr marL="342900" indent="-342900">
              <a:spcAft>
                <a:spcPts val="600"/>
              </a:spcAft>
              <a:buSzPct val="100000"/>
              <a:buChar char="•"/>
            </a:pPr>
            <a:r>
              <a:rPr lang="en-US" sz="1400" dirty="0">
                <a:solidFill>
                  <a:schemeClr val="tx2"/>
                </a:solidFill>
              </a:rPr>
              <a:t>Nutzt Geräte heimlich, z. B. nachts</a:t>
            </a:r>
            <a:endParaRPr lang="en-US" sz="1400" dirty="0"/>
          </a:p>
          <a:p>
            <a:pPr marL="342900" indent="-342900">
              <a:spcAft>
                <a:spcPts val="600"/>
              </a:spcAft>
              <a:buSzPct val="100000"/>
              <a:buChar char="•"/>
            </a:pPr>
            <a:r>
              <a:rPr lang="en-US" sz="1400" dirty="0">
                <a:solidFill>
                  <a:schemeClr val="tx2"/>
                </a:solidFill>
              </a:rPr>
              <a:t>Hat Geschenke oder Guthaben, die es nicht erklären kann</a:t>
            </a:r>
            <a:endParaRPr lang="en-US" sz="1400" dirty="0"/>
          </a:p>
          <a:p>
            <a:pPr marL="342900" indent="-342900">
              <a:spcAft>
                <a:spcPts val="600"/>
              </a:spcAft>
              <a:buSzPct val="100000"/>
              <a:buChar char="•"/>
            </a:pPr>
            <a:r>
              <a:rPr lang="en-US" sz="1400" dirty="0">
                <a:solidFill>
                  <a:schemeClr val="tx2"/>
                </a:solidFill>
              </a:rPr>
              <a:t>Wirkt bedrückt oder hat Angst, online zu gehen</a:t>
            </a:r>
            <a:endParaRPr lang="en-US" sz="1400" dirty="0"/>
          </a:p>
        </p:txBody>
      </p:sp>
      <p:sp>
        <p:nvSpPr>
          <p:cNvPr id="6" name="Karte An der Art des Kontakts"/>
          <p:cNvSpPr/>
          <p:nvPr/>
        </p:nvSpPr>
        <p:spPr>
          <a:xfrm>
            <a:off x="4663440" y="1234440"/>
            <a:ext cx="3931920" cy="2743200"/>
          </a:xfrm>
          <a:prstGeom prst="roundRect">
            <a:avLst>
              <a:gd name="adj" fmla="val 2667"/>
            </a:avLst>
          </a:prstGeom>
          <a:solidFill>
            <a:schemeClr val="accent4"/>
          </a:solidFill>
          <a:ln w="12700">
            <a:solidFill>
              <a:schemeClr val="accent6"/>
            </a:solidFill>
            <a:prstDash val="solid"/>
          </a:ln>
        </p:spPr>
      </p:sp>
      <p:sp>
        <p:nvSpPr>
          <p:cNvPr id="7" name="Text 5"/>
          <p:cNvSpPr txBox="1"/>
          <p:nvPr/>
        </p:nvSpPr>
        <p:spPr>
          <a:xfrm>
            <a:off x="4937760" y="1417320"/>
            <a:ext cx="3383280" cy="365760"/>
          </a:xfrm>
          <a:prstGeom prst="rect">
            <a:avLst/>
          </a:prstGeom>
          <a:noFill/>
          <a:ln/>
        </p:spPr>
        <p:txBody>
          <a:bodyPr wrap="square" lIns="0" tIns="0" rIns="0" bIns="0" rtlCol="0" anchor="ctr"/>
          <a:lstStyle/>
          <a:p>
            <a:pPr indent="0" marL="0">
              <a:buNone/>
            </a:pPr>
            <a:r>
              <a:rPr lang="en-US" sz="1600" b="1" dirty="0">
                <a:solidFill>
                  <a:schemeClr val="accent1"/>
                </a:solidFill>
              </a:rPr>
              <a:t>An der Art des Kontakts</a:t>
            </a:r>
            <a:endParaRPr lang="en-US" sz="1600" dirty="0"/>
          </a:p>
        </p:txBody>
      </p:sp>
      <p:sp>
        <p:nvSpPr>
          <p:cNvPr id="8" name="Text 6"/>
          <p:cNvSpPr txBox="1"/>
          <p:nvPr/>
        </p:nvSpPr>
        <p:spPr>
          <a:xfrm>
            <a:off x="4937760" y="1874520"/>
            <a:ext cx="3474720" cy="196596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2"/>
                </a:solidFill>
              </a:rPr>
              <a:t>Viel Lob und Aufmerksamkeit, oft gegen die Familie</a:t>
            </a:r>
            <a:endParaRPr lang="en-US" sz="1400" dirty="0"/>
          </a:p>
          <a:p>
            <a:pPr marL="342900" indent="-342900">
              <a:spcAft>
                <a:spcPts val="600"/>
              </a:spcAft>
              <a:buSzPct val="100000"/>
              <a:buChar char="•"/>
            </a:pPr>
            <a:r>
              <a:rPr lang="en-US" sz="1400" dirty="0">
                <a:solidFill>
                  <a:schemeClr val="tx2"/>
                </a:solidFill>
              </a:rPr>
              <a:t>Will in einen privaten Messenger wechseln</a:t>
            </a:r>
            <a:endParaRPr lang="en-US" sz="1400" dirty="0"/>
          </a:p>
          <a:p>
            <a:pPr marL="342900" indent="-342900">
              <a:spcAft>
                <a:spcPts val="600"/>
              </a:spcAft>
              <a:buSzPct val="100000"/>
              <a:buChar char="•"/>
            </a:pPr>
            <a:r>
              <a:rPr lang="en-US" sz="1400" dirty="0">
                <a:solidFill>
                  <a:schemeClr val="tx2"/>
                </a:solidFill>
              </a:rPr>
              <a:t>Das Kind soll den Kontakt geheim halten</a:t>
            </a:r>
            <a:endParaRPr lang="en-US" sz="1400" dirty="0"/>
          </a:p>
          <a:p>
            <a:pPr marL="342900" indent="-342900">
              <a:spcAft>
                <a:spcPts val="600"/>
              </a:spcAft>
              <a:buSzPct val="100000"/>
              <a:buChar char="•"/>
            </a:pPr>
            <a:r>
              <a:rPr lang="en-US" sz="1400" dirty="0">
                <a:solidFill>
                  <a:schemeClr val="tx2"/>
                </a:solidFill>
              </a:rPr>
              <a:t>Es geht um Fotos, Treffen oder Druck</a:t>
            </a:r>
            <a:endParaRPr lang="en-US" sz="1400" dirty="0"/>
          </a:p>
        </p:txBody>
      </p:sp>
      <p:sp>
        <p:nvSpPr>
          <p:cNvPr id="9" name="Text 7"/>
          <p:cNvSpPr txBox="1"/>
          <p:nvPr/>
        </p:nvSpPr>
        <p:spPr>
          <a:xfrm>
            <a:off x="548640" y="4114800"/>
            <a:ext cx="8046720" cy="365760"/>
          </a:xfrm>
          <a:prstGeom prst="rect">
            <a:avLst/>
          </a:prstGeom>
          <a:noFill/>
          <a:ln/>
        </p:spPr>
        <p:txBody>
          <a:bodyPr wrap="square" lIns="0" tIns="0" rIns="0" bIns="0" rtlCol="0" anchor="ctr"/>
          <a:lstStyle/>
          <a:p>
            <a:pPr indent="0" marL="0">
              <a:buNone/>
            </a:pPr>
            <a:r>
              <a:rPr lang="en-US" sz="1400" i="1" dirty="0">
                <a:solidFill>
                  <a:schemeClr val="accent5"/>
                </a:solidFill>
              </a:rPr>
              <a:t>Kein einzelnes Zeichen beweist etwas. Fallen Ihnen mehrere auf: ruhig mit dem Kind sprechen.</a:t>
            </a:r>
            <a:endParaRPr lang="en-US" sz="1400" dirty="0"/>
          </a:p>
        </p:txBody>
      </p:sp>
      <p:sp>
        <p:nvSpPr>
          <p:cNvPr id="25" name="Slide Number Placeholder 0"/>
          <p:cNvSpPr>
            <a:spLocks noGrp="1"/>
          </p:cNvSpPr>
          <p:nvPr>
            <p:ph type="sldNum" sz="quarter" idx="4294967295"/>
          </p:nvPr>
        </p:nvSpPr>
        <p:spPr>
          <a:xfrm>
            <a:off x="8229600" y="4663440"/>
            <a:ext cx="36576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A64"/>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8046720" cy="685800"/>
          </a:xfrm>
          <a:prstGeom prst="rect">
            <a:avLst/>
          </a:prstGeom>
          <a:noFill/>
          <a:ln/>
        </p:spPr>
        <p:txBody>
          <a:bodyPr wrap="square" lIns="0" tIns="0" rIns="0" bIns="0" rtlCol="0" anchor="t"/>
          <a:lstStyle/>
          <a:p>
            <a:pPr algn="l" indent="0" marL="0">
              <a:buNone/>
            </a:pPr>
            <a:r>
              <a:rPr lang="en-US" sz="3000" b="1" dirty="0">
                <a:solidFill>
                  <a:schemeClr val="tx1"/>
                </a:solidFill>
              </a:rPr>
              <a:t>Wenn etwas passiert ist</a:t>
            </a:r>
            <a:endParaRPr lang="en-US" sz="3000" dirty="0"/>
          </a:p>
        </p:txBody>
      </p:sp>
      <p:sp>
        <p:nvSpPr>
          <p:cNvPr id="3" name="Schritt 1"/>
          <p:cNvSpPr/>
          <p:nvPr/>
        </p:nvSpPr>
        <p:spPr>
          <a:xfrm>
            <a:off x="548640" y="1188720"/>
            <a:ext cx="2606040" cy="1508760"/>
          </a:xfrm>
          <a:prstGeom prst="roundRect">
            <a:avLst>
              <a:gd name="adj" fmla="val 4848"/>
            </a:avLst>
          </a:prstGeom>
          <a:solidFill>
            <a:schemeClr val="accent4"/>
          </a:solidFill>
          <a:ln w="12700">
            <a:solidFill>
              <a:schemeClr val="accent6"/>
            </a:solidFill>
            <a:prstDash val="solid"/>
          </a:ln>
        </p:spPr>
      </p:sp>
      <p:sp>
        <p:nvSpPr>
          <p:cNvPr id="4" name="Nummer 1"/>
          <p:cNvSpPr/>
          <p:nvPr/>
        </p:nvSpPr>
        <p:spPr>
          <a:xfrm>
            <a:off x="731520" y="1371600"/>
            <a:ext cx="384048" cy="384048"/>
          </a:xfrm>
          <a:prstGeom prst="ellipse">
            <a:avLst/>
          </a:prstGeom>
          <a:solidFill>
            <a:schemeClr val="accent1"/>
          </a:solidFill>
          <a:ln w="12700">
            <a:solidFill>
              <a:schemeClr val="accent1"/>
            </a:solidFill>
            <a:prstDash val="solid"/>
          </a:ln>
        </p:spPr>
      </p:sp>
      <p:sp>
        <p:nvSpPr>
          <p:cNvPr id="5" name="Text 3"/>
          <p:cNvSpPr txBox="1"/>
          <p:nvPr/>
        </p:nvSpPr>
        <p:spPr>
          <a:xfrm>
            <a:off x="731520" y="1371600"/>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rPr>
              <a:t>1</a:t>
            </a:r>
            <a:endParaRPr lang="en-US" sz="1400" dirty="0"/>
          </a:p>
        </p:txBody>
      </p:sp>
      <p:sp>
        <p:nvSpPr>
          <p:cNvPr id="6" name="Text 4"/>
          <p:cNvSpPr txBox="1"/>
          <p:nvPr/>
        </p:nvSpPr>
        <p:spPr>
          <a:xfrm>
            <a:off x="1234440" y="1371600"/>
            <a:ext cx="1783080" cy="384048"/>
          </a:xfrm>
          <a:prstGeom prst="rect">
            <a:avLst/>
          </a:prstGeom>
          <a:noFill/>
          <a:ln/>
        </p:spPr>
        <p:txBody>
          <a:bodyPr wrap="square" lIns="0" tIns="0" rIns="0" bIns="0" rtlCol="0" anchor="ctr"/>
          <a:lstStyle/>
          <a:p>
            <a:pPr indent="0" marL="0">
              <a:buNone/>
            </a:pPr>
            <a:r>
              <a:rPr lang="en-US" sz="1400" b="1" dirty="0">
                <a:solidFill>
                  <a:schemeClr val="tx1"/>
                </a:solidFill>
              </a:rPr>
              <a:t>Ruhig bleiben</a:t>
            </a:r>
            <a:endParaRPr lang="en-US" sz="1400" dirty="0"/>
          </a:p>
        </p:txBody>
      </p:sp>
      <p:sp>
        <p:nvSpPr>
          <p:cNvPr id="7" name="Text 5"/>
          <p:cNvSpPr txBox="1"/>
          <p:nvPr/>
        </p:nvSpPr>
        <p:spPr>
          <a:xfrm>
            <a:off x="731520" y="1847088"/>
            <a:ext cx="2286000" cy="777240"/>
          </a:xfrm>
          <a:prstGeom prst="rect">
            <a:avLst/>
          </a:prstGeom>
          <a:noFill/>
          <a:ln/>
        </p:spPr>
        <p:txBody>
          <a:bodyPr wrap="square" lIns="0" tIns="0" rIns="0" bIns="0" rtlCol="0" anchor="t"/>
          <a:lstStyle/>
          <a:p>
            <a:pPr indent="0" marL="0">
              <a:buNone/>
            </a:pPr>
            <a:r>
              <a:rPr lang="en-US" sz="1400" dirty="0">
                <a:solidFill>
                  <a:schemeClr val="tx2"/>
                </a:solidFill>
              </a:rPr>
              <a:t>Halt geben statt Vorwürfe. Die Schuld liegt beim Täter.</a:t>
            </a:r>
            <a:endParaRPr lang="en-US" sz="1400" dirty="0"/>
          </a:p>
        </p:txBody>
      </p:sp>
      <p:sp>
        <p:nvSpPr>
          <p:cNvPr id="8" name="Schritt 2"/>
          <p:cNvSpPr/>
          <p:nvPr/>
        </p:nvSpPr>
        <p:spPr>
          <a:xfrm>
            <a:off x="3291840" y="1188720"/>
            <a:ext cx="2606040" cy="1508760"/>
          </a:xfrm>
          <a:prstGeom prst="roundRect">
            <a:avLst>
              <a:gd name="adj" fmla="val 4848"/>
            </a:avLst>
          </a:prstGeom>
          <a:solidFill>
            <a:schemeClr val="accent4"/>
          </a:solidFill>
          <a:ln w="12700">
            <a:solidFill>
              <a:schemeClr val="accent6"/>
            </a:solidFill>
            <a:prstDash val="solid"/>
          </a:ln>
        </p:spPr>
      </p:sp>
      <p:sp>
        <p:nvSpPr>
          <p:cNvPr id="9" name="Nummer 2"/>
          <p:cNvSpPr/>
          <p:nvPr/>
        </p:nvSpPr>
        <p:spPr>
          <a:xfrm>
            <a:off x="3474720" y="1371600"/>
            <a:ext cx="384048" cy="384048"/>
          </a:xfrm>
          <a:prstGeom prst="ellipse">
            <a:avLst/>
          </a:prstGeom>
          <a:solidFill>
            <a:schemeClr val="accent1"/>
          </a:solidFill>
          <a:ln w="12700">
            <a:solidFill>
              <a:schemeClr val="accent1"/>
            </a:solidFill>
            <a:prstDash val="solid"/>
          </a:ln>
        </p:spPr>
      </p:sp>
      <p:sp>
        <p:nvSpPr>
          <p:cNvPr id="10" name="Text 8"/>
          <p:cNvSpPr txBox="1"/>
          <p:nvPr/>
        </p:nvSpPr>
        <p:spPr>
          <a:xfrm>
            <a:off x="3474720" y="1371600"/>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rPr>
              <a:t>2</a:t>
            </a:r>
            <a:endParaRPr lang="en-US" sz="1400" dirty="0"/>
          </a:p>
        </p:txBody>
      </p:sp>
      <p:sp>
        <p:nvSpPr>
          <p:cNvPr id="11" name="Text 9"/>
          <p:cNvSpPr txBox="1"/>
          <p:nvPr/>
        </p:nvSpPr>
        <p:spPr>
          <a:xfrm>
            <a:off x="3977640" y="1371600"/>
            <a:ext cx="1783080" cy="384048"/>
          </a:xfrm>
          <a:prstGeom prst="rect">
            <a:avLst/>
          </a:prstGeom>
          <a:noFill/>
          <a:ln/>
        </p:spPr>
        <p:txBody>
          <a:bodyPr wrap="square" lIns="0" tIns="0" rIns="0" bIns="0" rtlCol="0" anchor="ctr"/>
          <a:lstStyle/>
          <a:p>
            <a:pPr indent="0" marL="0">
              <a:buNone/>
            </a:pPr>
            <a:r>
              <a:rPr lang="en-US" sz="1400" b="1" dirty="0">
                <a:solidFill>
                  <a:schemeClr val="tx1"/>
                </a:solidFill>
              </a:rPr>
              <a:t>Nichts löschen</a:t>
            </a:r>
            <a:endParaRPr lang="en-US" sz="1400" dirty="0"/>
          </a:p>
        </p:txBody>
      </p:sp>
      <p:sp>
        <p:nvSpPr>
          <p:cNvPr id="12" name="Text 10"/>
          <p:cNvSpPr txBox="1"/>
          <p:nvPr/>
        </p:nvSpPr>
        <p:spPr>
          <a:xfrm>
            <a:off x="3474720" y="1847088"/>
            <a:ext cx="2286000" cy="777240"/>
          </a:xfrm>
          <a:prstGeom prst="rect">
            <a:avLst/>
          </a:prstGeom>
          <a:noFill/>
          <a:ln/>
        </p:spPr>
        <p:txBody>
          <a:bodyPr wrap="square" lIns="0" tIns="0" rIns="0" bIns="0" rtlCol="0" anchor="t"/>
          <a:lstStyle/>
          <a:p>
            <a:pPr indent="0" marL="0">
              <a:buNone/>
            </a:pPr>
            <a:r>
              <a:rPr lang="en-US" sz="1400" dirty="0">
                <a:solidFill>
                  <a:schemeClr val="tx2"/>
                </a:solidFill>
              </a:rPr>
              <a:t>Chat und Konto bleiben, wie sie sind.</a:t>
            </a:r>
            <a:endParaRPr lang="en-US" sz="1400" dirty="0"/>
          </a:p>
        </p:txBody>
      </p:sp>
      <p:sp>
        <p:nvSpPr>
          <p:cNvPr id="13" name="Schritt 3"/>
          <p:cNvSpPr/>
          <p:nvPr/>
        </p:nvSpPr>
        <p:spPr>
          <a:xfrm>
            <a:off x="548640" y="2834640"/>
            <a:ext cx="2606040" cy="1508760"/>
          </a:xfrm>
          <a:prstGeom prst="roundRect">
            <a:avLst>
              <a:gd name="adj" fmla="val 4848"/>
            </a:avLst>
          </a:prstGeom>
          <a:solidFill>
            <a:schemeClr val="accent4"/>
          </a:solidFill>
          <a:ln w="12700">
            <a:solidFill>
              <a:schemeClr val="accent6"/>
            </a:solidFill>
            <a:prstDash val="solid"/>
          </a:ln>
        </p:spPr>
      </p:sp>
      <p:sp>
        <p:nvSpPr>
          <p:cNvPr id="14" name="Nummer 3"/>
          <p:cNvSpPr/>
          <p:nvPr/>
        </p:nvSpPr>
        <p:spPr>
          <a:xfrm>
            <a:off x="731520" y="3017520"/>
            <a:ext cx="384048" cy="384048"/>
          </a:xfrm>
          <a:prstGeom prst="ellipse">
            <a:avLst/>
          </a:prstGeom>
          <a:solidFill>
            <a:schemeClr val="accent1"/>
          </a:solidFill>
          <a:ln w="12700">
            <a:solidFill>
              <a:schemeClr val="accent1"/>
            </a:solidFill>
            <a:prstDash val="solid"/>
          </a:ln>
        </p:spPr>
      </p:sp>
      <p:sp>
        <p:nvSpPr>
          <p:cNvPr id="15" name="Text 13"/>
          <p:cNvSpPr txBox="1"/>
          <p:nvPr/>
        </p:nvSpPr>
        <p:spPr>
          <a:xfrm>
            <a:off x="731520" y="3017520"/>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rPr>
              <a:t>3</a:t>
            </a:r>
            <a:endParaRPr lang="en-US" sz="1400" dirty="0"/>
          </a:p>
        </p:txBody>
      </p:sp>
      <p:sp>
        <p:nvSpPr>
          <p:cNvPr id="16" name="Text 14"/>
          <p:cNvSpPr txBox="1"/>
          <p:nvPr/>
        </p:nvSpPr>
        <p:spPr>
          <a:xfrm>
            <a:off x="1234440" y="3017520"/>
            <a:ext cx="1783080" cy="384048"/>
          </a:xfrm>
          <a:prstGeom prst="rect">
            <a:avLst/>
          </a:prstGeom>
          <a:noFill/>
          <a:ln/>
        </p:spPr>
        <p:txBody>
          <a:bodyPr wrap="square" lIns="0" tIns="0" rIns="0" bIns="0" rtlCol="0" anchor="ctr"/>
          <a:lstStyle/>
          <a:p>
            <a:pPr indent="0" marL="0">
              <a:buNone/>
            </a:pPr>
            <a:r>
              <a:rPr lang="en-US" sz="1400" b="1" dirty="0">
                <a:solidFill>
                  <a:schemeClr val="tx1"/>
                </a:solidFill>
              </a:rPr>
              <a:t>Bilder nie weitergeben</a:t>
            </a:r>
            <a:endParaRPr lang="en-US" sz="1400" dirty="0"/>
          </a:p>
        </p:txBody>
      </p:sp>
      <p:sp>
        <p:nvSpPr>
          <p:cNvPr id="17" name="Text 15"/>
          <p:cNvSpPr txBox="1"/>
          <p:nvPr/>
        </p:nvSpPr>
        <p:spPr>
          <a:xfrm>
            <a:off x="731520" y="3493008"/>
            <a:ext cx="2286000" cy="777240"/>
          </a:xfrm>
          <a:prstGeom prst="rect">
            <a:avLst/>
          </a:prstGeom>
          <a:noFill/>
          <a:ln/>
        </p:spPr>
        <p:txBody>
          <a:bodyPr wrap="square" lIns="0" tIns="0" rIns="0" bIns="0" rtlCol="0" anchor="t"/>
          <a:lstStyle/>
          <a:p>
            <a:pPr indent="0" marL="0">
              <a:buNone/>
            </a:pPr>
            <a:r>
              <a:rPr lang="en-US" sz="1400" dirty="0">
                <a:solidFill>
                  <a:schemeClr val="tx2"/>
                </a:solidFill>
              </a:rPr>
              <a:t>Nicht speichern, weiterleiten, screenshotten. Polizei fragen.</a:t>
            </a:r>
            <a:endParaRPr lang="en-US" sz="1400" dirty="0"/>
          </a:p>
        </p:txBody>
      </p:sp>
      <p:sp>
        <p:nvSpPr>
          <p:cNvPr id="18" name="Schritt 4"/>
          <p:cNvSpPr/>
          <p:nvPr/>
        </p:nvSpPr>
        <p:spPr>
          <a:xfrm>
            <a:off x="3291840" y="2834640"/>
            <a:ext cx="2606040" cy="1508760"/>
          </a:xfrm>
          <a:prstGeom prst="roundRect">
            <a:avLst>
              <a:gd name="adj" fmla="val 4848"/>
            </a:avLst>
          </a:prstGeom>
          <a:solidFill>
            <a:schemeClr val="accent4"/>
          </a:solidFill>
          <a:ln w="12700">
            <a:solidFill>
              <a:schemeClr val="accent6"/>
            </a:solidFill>
            <a:prstDash val="solid"/>
          </a:ln>
        </p:spPr>
      </p:sp>
      <p:sp>
        <p:nvSpPr>
          <p:cNvPr id="19" name="Nummer 4"/>
          <p:cNvSpPr/>
          <p:nvPr/>
        </p:nvSpPr>
        <p:spPr>
          <a:xfrm>
            <a:off x="3474720" y="3017520"/>
            <a:ext cx="384048" cy="384048"/>
          </a:xfrm>
          <a:prstGeom prst="ellipse">
            <a:avLst/>
          </a:prstGeom>
          <a:solidFill>
            <a:schemeClr val="accent1"/>
          </a:solidFill>
          <a:ln w="12700">
            <a:solidFill>
              <a:schemeClr val="accent1"/>
            </a:solidFill>
            <a:prstDash val="solid"/>
          </a:ln>
        </p:spPr>
      </p:sp>
      <p:sp>
        <p:nvSpPr>
          <p:cNvPr id="20" name="Text 18"/>
          <p:cNvSpPr txBox="1"/>
          <p:nvPr/>
        </p:nvSpPr>
        <p:spPr>
          <a:xfrm>
            <a:off x="3474720" y="3017520"/>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rPr>
              <a:t>4</a:t>
            </a:r>
            <a:endParaRPr lang="en-US" sz="1400" dirty="0"/>
          </a:p>
        </p:txBody>
      </p:sp>
      <p:sp>
        <p:nvSpPr>
          <p:cNvPr id="21" name="Text 19"/>
          <p:cNvSpPr txBox="1"/>
          <p:nvPr/>
        </p:nvSpPr>
        <p:spPr>
          <a:xfrm>
            <a:off x="3977640" y="3017520"/>
            <a:ext cx="1783080" cy="384048"/>
          </a:xfrm>
          <a:prstGeom prst="rect">
            <a:avLst/>
          </a:prstGeom>
          <a:noFill/>
          <a:ln/>
        </p:spPr>
        <p:txBody>
          <a:bodyPr wrap="square" lIns="0" tIns="0" rIns="0" bIns="0" rtlCol="0" anchor="ctr"/>
          <a:lstStyle/>
          <a:p>
            <a:pPr indent="0" marL="0">
              <a:buNone/>
            </a:pPr>
            <a:r>
              <a:rPr lang="en-US" sz="1400" b="1" dirty="0">
                <a:solidFill>
                  <a:schemeClr val="tx1"/>
                </a:solidFill>
              </a:rPr>
              <a:t>Nicht selbst handeln</a:t>
            </a:r>
            <a:endParaRPr lang="en-US" sz="1400" dirty="0"/>
          </a:p>
        </p:txBody>
      </p:sp>
      <p:sp>
        <p:nvSpPr>
          <p:cNvPr id="22" name="Text 20"/>
          <p:cNvSpPr txBox="1"/>
          <p:nvPr/>
        </p:nvSpPr>
        <p:spPr>
          <a:xfrm>
            <a:off x="3474720" y="3493008"/>
            <a:ext cx="2286000" cy="777240"/>
          </a:xfrm>
          <a:prstGeom prst="rect">
            <a:avLst/>
          </a:prstGeom>
          <a:noFill/>
          <a:ln/>
        </p:spPr>
        <p:txBody>
          <a:bodyPr wrap="square" lIns="0" tIns="0" rIns="0" bIns="0" rtlCol="0" anchor="t"/>
          <a:lstStyle/>
          <a:p>
            <a:pPr indent="0" marL="0">
              <a:buNone/>
            </a:pPr>
            <a:r>
              <a:rPr lang="en-US" sz="1400" dirty="0">
                <a:solidFill>
                  <a:schemeClr val="tx2"/>
                </a:solidFill>
              </a:rPr>
              <a:t>Nicht anschreiben. Blockieren erst nach Absprache mit der Polizei.</a:t>
            </a:r>
            <a:endParaRPr lang="en-US" sz="1400" dirty="0"/>
          </a:p>
        </p:txBody>
      </p:sp>
      <p:sp>
        <p:nvSpPr>
          <p:cNvPr id="23" name="Notruf"/>
          <p:cNvSpPr/>
          <p:nvPr/>
        </p:nvSpPr>
        <p:spPr>
          <a:xfrm>
            <a:off x="6263640" y="1188720"/>
            <a:ext cx="2331720" cy="3154680"/>
          </a:xfrm>
          <a:prstGeom prst="roundRect">
            <a:avLst>
              <a:gd name="adj" fmla="val 3137"/>
            </a:avLst>
          </a:prstGeom>
          <a:solidFill>
            <a:schemeClr val="accent3"/>
          </a:solidFill>
          <a:ln w="12700">
            <a:solidFill>
              <a:schemeClr val="accent3"/>
            </a:solidFill>
            <a:prstDash val="solid"/>
          </a:ln>
        </p:spPr>
      </p:sp>
      <p:sp>
        <p:nvSpPr>
          <p:cNvPr id="24" name="Text 22"/>
          <p:cNvSpPr txBox="1"/>
          <p:nvPr/>
        </p:nvSpPr>
        <p:spPr>
          <a:xfrm>
            <a:off x="6263640" y="1645920"/>
            <a:ext cx="2331720" cy="914400"/>
          </a:xfrm>
          <a:prstGeom prst="rect">
            <a:avLst/>
          </a:prstGeom>
          <a:noFill/>
          <a:ln/>
        </p:spPr>
        <p:txBody>
          <a:bodyPr wrap="square" lIns="0" tIns="0" rIns="0" bIns="0" rtlCol="0" anchor="ctr"/>
          <a:lstStyle/>
          <a:p>
            <a:pPr algn="ctr" indent="0" marL="0">
              <a:buNone/>
            </a:pPr>
            <a:r>
              <a:rPr lang="en-US" sz="6000" b="1" dirty="0">
                <a:solidFill>
                  <a:srgbClr val="FFFFFF"/>
                </a:solidFill>
              </a:rPr>
              <a:t>110</a:t>
            </a:r>
            <a:endParaRPr lang="en-US" sz="6000" dirty="0"/>
          </a:p>
        </p:txBody>
      </p:sp>
      <p:sp>
        <p:nvSpPr>
          <p:cNvPr id="25" name="Text 23"/>
          <p:cNvSpPr txBox="1"/>
          <p:nvPr/>
        </p:nvSpPr>
        <p:spPr>
          <a:xfrm>
            <a:off x="6446520" y="2697480"/>
            <a:ext cx="1965960" cy="1280160"/>
          </a:xfrm>
          <a:prstGeom prst="rect">
            <a:avLst/>
          </a:prstGeom>
          <a:noFill/>
          <a:ln/>
        </p:spPr>
        <p:txBody>
          <a:bodyPr wrap="square" lIns="0" tIns="0" rIns="0" bIns="0" rtlCol="0" anchor="t"/>
          <a:lstStyle/>
          <a:p>
            <a:pPr algn="ctr" indent="0" marL="0">
              <a:buNone/>
            </a:pPr>
            <a:r>
              <a:rPr lang="en-US" sz="1600" b="1" dirty="0">
                <a:solidFill>
                  <a:srgbClr val="FFFFFF"/>
                </a:solidFill>
              </a:rPr>
              <a:t>Ist ein Kind in akuter Gefahr? Sofort die Polizei anrufen.</a:t>
            </a:r>
            <a:endParaRPr lang="en-US" sz="1600" dirty="0"/>
          </a:p>
        </p:txBody>
      </p:sp>
      <p:sp>
        <p:nvSpPr>
          <p:cNvPr id="25" name="Slide Number Placeholder 0"/>
          <p:cNvSpPr>
            <a:spLocks noGrp="1"/>
          </p:cNvSpPr>
          <p:nvPr>
            <p:ph type="sldNum" sz="quarter" idx="4294967295"/>
          </p:nvPr>
        </p:nvSpPr>
        <p:spPr>
          <a:xfrm>
            <a:off x="8229600" y="4663440"/>
            <a:ext cx="36576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A64"/>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8046720" cy="685800"/>
          </a:xfrm>
          <a:prstGeom prst="rect">
            <a:avLst/>
          </a:prstGeom>
          <a:noFill/>
          <a:ln/>
        </p:spPr>
        <p:txBody>
          <a:bodyPr wrap="square" lIns="0" tIns="0" rIns="0" bIns="0" rtlCol="0" anchor="t"/>
          <a:lstStyle/>
          <a:p>
            <a:pPr algn="l" indent="0" marL="0">
              <a:buNone/>
            </a:pPr>
            <a:r>
              <a:rPr lang="en-US" sz="3000" b="1" dirty="0">
                <a:solidFill>
                  <a:schemeClr val="tx1"/>
                </a:solidFill>
              </a:rPr>
              <a:t>Vorbeugen: gemeinsam einstellen</a:t>
            </a:r>
            <a:endParaRPr lang="en-US" sz="3000" dirty="0"/>
          </a:p>
        </p:txBody>
      </p:sp>
      <p:sp>
        <p:nvSpPr>
          <p:cNvPr id="3" name="Punkt 1"/>
          <p:cNvSpPr/>
          <p:nvPr/>
        </p:nvSpPr>
        <p:spPr>
          <a:xfrm>
            <a:off x="548640" y="1307592"/>
            <a:ext cx="384048" cy="384048"/>
          </a:xfrm>
          <a:prstGeom prst="ellipse">
            <a:avLst/>
          </a:prstGeom>
          <a:solidFill>
            <a:schemeClr val="accent1"/>
          </a:solidFill>
          <a:ln w="12700">
            <a:solidFill>
              <a:schemeClr val="accent1"/>
            </a:solidFill>
            <a:prstDash val="solid"/>
          </a:ln>
        </p:spPr>
      </p:sp>
      <p:sp>
        <p:nvSpPr>
          <p:cNvPr id="4" name="Text 2"/>
          <p:cNvSpPr txBox="1"/>
          <p:nvPr/>
        </p:nvSpPr>
        <p:spPr>
          <a:xfrm>
            <a:off x="548640" y="1307592"/>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rPr>
              <a:t>1</a:t>
            </a:r>
            <a:endParaRPr lang="en-US" sz="1400" dirty="0"/>
          </a:p>
        </p:txBody>
      </p:sp>
      <p:sp>
        <p:nvSpPr>
          <p:cNvPr id="5" name="Text 3"/>
          <p:cNvSpPr txBox="1"/>
          <p:nvPr/>
        </p:nvSpPr>
        <p:spPr>
          <a:xfrm>
            <a:off x="1097280" y="1234440"/>
            <a:ext cx="3840480" cy="658368"/>
          </a:xfrm>
          <a:prstGeom prst="rect">
            <a:avLst/>
          </a:prstGeom>
          <a:noFill/>
          <a:ln/>
        </p:spPr>
        <p:txBody>
          <a:bodyPr wrap="square" lIns="0" tIns="0" rIns="0" bIns="0" rtlCol="0" anchor="ctr"/>
          <a:lstStyle/>
          <a:p>
            <a:pPr indent="0" marL="0">
              <a:buNone/>
            </a:pPr>
            <a:r>
              <a:rPr lang="en-US" sz="1400" b="1" dirty="0">
                <a:solidFill>
                  <a:schemeClr val="tx1"/>
                </a:solidFill>
              </a:rPr>
              <a:t>Chat einschränken</a:t>
            </a:r>
            <a:endParaRPr lang="en-US" sz="1400" dirty="0"/>
          </a:p>
          <a:p>
            <a:pPr indent="0" marL="0">
              <a:buNone/>
            </a:pPr>
            <a:r>
              <a:rPr lang="en-US" sz="1400" dirty="0">
                <a:solidFill>
                  <a:schemeClr val="accent5"/>
                </a:solidFill>
              </a:rPr>
              <a:t>Direktnachrichten nur von Freunden oder ganz aus</a:t>
            </a:r>
            <a:endParaRPr lang="en-US" sz="1400" dirty="0"/>
          </a:p>
        </p:txBody>
      </p:sp>
      <p:sp>
        <p:nvSpPr>
          <p:cNvPr id="6" name="Punkt 2"/>
          <p:cNvSpPr/>
          <p:nvPr/>
        </p:nvSpPr>
        <p:spPr>
          <a:xfrm>
            <a:off x="548640" y="2057400"/>
            <a:ext cx="384048" cy="384048"/>
          </a:xfrm>
          <a:prstGeom prst="ellipse">
            <a:avLst/>
          </a:prstGeom>
          <a:solidFill>
            <a:schemeClr val="accent1"/>
          </a:solidFill>
          <a:ln w="12700">
            <a:solidFill>
              <a:schemeClr val="accent1"/>
            </a:solidFill>
            <a:prstDash val="solid"/>
          </a:ln>
        </p:spPr>
      </p:sp>
      <p:sp>
        <p:nvSpPr>
          <p:cNvPr id="7" name="Text 5"/>
          <p:cNvSpPr txBox="1"/>
          <p:nvPr/>
        </p:nvSpPr>
        <p:spPr>
          <a:xfrm>
            <a:off x="548640" y="2057400"/>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rPr>
              <a:t>2</a:t>
            </a:r>
            <a:endParaRPr lang="en-US" sz="1400" dirty="0"/>
          </a:p>
        </p:txBody>
      </p:sp>
      <p:sp>
        <p:nvSpPr>
          <p:cNvPr id="8" name="Text 6"/>
          <p:cNvSpPr txBox="1"/>
          <p:nvPr/>
        </p:nvSpPr>
        <p:spPr>
          <a:xfrm>
            <a:off x="1097280" y="1984248"/>
            <a:ext cx="3840480" cy="658368"/>
          </a:xfrm>
          <a:prstGeom prst="rect">
            <a:avLst/>
          </a:prstGeom>
          <a:noFill/>
          <a:ln/>
        </p:spPr>
        <p:txBody>
          <a:bodyPr wrap="square" lIns="0" tIns="0" rIns="0" bIns="0" rtlCol="0" anchor="ctr"/>
          <a:lstStyle/>
          <a:p>
            <a:pPr indent="0" marL="0">
              <a:buNone/>
            </a:pPr>
            <a:r>
              <a:rPr lang="en-US" sz="1400" b="1" dirty="0">
                <a:solidFill>
                  <a:schemeClr val="tx1"/>
                </a:solidFill>
              </a:rPr>
              <a:t>Fremde fernhalten</a:t>
            </a:r>
            <a:endParaRPr lang="en-US" sz="1400" dirty="0"/>
          </a:p>
          <a:p>
            <a:pPr indent="0" marL="0">
              <a:buNone/>
            </a:pPr>
            <a:r>
              <a:rPr lang="en-US" sz="1400" dirty="0">
                <a:solidFill>
                  <a:schemeClr val="accent5"/>
                </a:solidFill>
              </a:rPr>
              <a:t>Privates Konto, keine Freundesvorschläge an Fremde</a:t>
            </a:r>
            <a:endParaRPr lang="en-US" sz="1400" dirty="0"/>
          </a:p>
        </p:txBody>
      </p:sp>
      <p:sp>
        <p:nvSpPr>
          <p:cNvPr id="9" name="Punkt 3"/>
          <p:cNvSpPr/>
          <p:nvPr/>
        </p:nvSpPr>
        <p:spPr>
          <a:xfrm>
            <a:off x="548640" y="2807208"/>
            <a:ext cx="384048" cy="384048"/>
          </a:xfrm>
          <a:prstGeom prst="ellipse">
            <a:avLst/>
          </a:prstGeom>
          <a:solidFill>
            <a:schemeClr val="accent1"/>
          </a:solidFill>
          <a:ln w="12700">
            <a:solidFill>
              <a:schemeClr val="accent1"/>
            </a:solidFill>
            <a:prstDash val="solid"/>
          </a:ln>
        </p:spPr>
      </p:sp>
      <p:sp>
        <p:nvSpPr>
          <p:cNvPr id="10" name="Text 8"/>
          <p:cNvSpPr txBox="1"/>
          <p:nvPr/>
        </p:nvSpPr>
        <p:spPr>
          <a:xfrm>
            <a:off x="548640" y="2807208"/>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rPr>
              <a:t>3</a:t>
            </a:r>
            <a:endParaRPr lang="en-US" sz="1400" dirty="0"/>
          </a:p>
        </p:txBody>
      </p:sp>
      <p:sp>
        <p:nvSpPr>
          <p:cNvPr id="11" name="Text 9"/>
          <p:cNvSpPr txBox="1"/>
          <p:nvPr/>
        </p:nvSpPr>
        <p:spPr>
          <a:xfrm>
            <a:off x="1097280" y="2734056"/>
            <a:ext cx="3840480" cy="658368"/>
          </a:xfrm>
          <a:prstGeom prst="rect">
            <a:avLst/>
          </a:prstGeom>
          <a:noFill/>
          <a:ln/>
        </p:spPr>
        <p:txBody>
          <a:bodyPr wrap="square" lIns="0" tIns="0" rIns="0" bIns="0" rtlCol="0" anchor="ctr"/>
          <a:lstStyle/>
          <a:p>
            <a:pPr indent="0" marL="0">
              <a:buNone/>
            </a:pPr>
            <a:r>
              <a:rPr lang="en-US" sz="1400" b="1" dirty="0">
                <a:solidFill>
                  <a:schemeClr val="tx1"/>
                </a:solidFill>
              </a:rPr>
              <a:t>Elternkontrolle nutzen</a:t>
            </a:r>
            <a:endParaRPr lang="en-US" sz="1400" dirty="0"/>
          </a:p>
          <a:p>
            <a:pPr indent="0" marL="0">
              <a:buNone/>
            </a:pPr>
            <a:r>
              <a:rPr lang="en-US" sz="1400" dirty="0">
                <a:solidFill>
                  <a:schemeClr val="accent5"/>
                </a:solidFill>
              </a:rPr>
              <a:t>Familienfunktionen der Plattform verbinden</a:t>
            </a:r>
            <a:endParaRPr lang="en-US" sz="1400" dirty="0"/>
          </a:p>
        </p:txBody>
      </p:sp>
      <p:sp>
        <p:nvSpPr>
          <p:cNvPr id="12" name="Punkt 4"/>
          <p:cNvSpPr/>
          <p:nvPr/>
        </p:nvSpPr>
        <p:spPr>
          <a:xfrm>
            <a:off x="548640" y="3557016"/>
            <a:ext cx="384048" cy="384048"/>
          </a:xfrm>
          <a:prstGeom prst="ellipse">
            <a:avLst/>
          </a:prstGeom>
          <a:solidFill>
            <a:schemeClr val="accent1"/>
          </a:solidFill>
          <a:ln w="12700">
            <a:solidFill>
              <a:schemeClr val="accent1"/>
            </a:solidFill>
            <a:prstDash val="solid"/>
          </a:ln>
        </p:spPr>
      </p:sp>
      <p:sp>
        <p:nvSpPr>
          <p:cNvPr id="13" name="Text 11"/>
          <p:cNvSpPr txBox="1"/>
          <p:nvPr/>
        </p:nvSpPr>
        <p:spPr>
          <a:xfrm>
            <a:off x="548640" y="3557016"/>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rPr>
              <a:t>4</a:t>
            </a:r>
            <a:endParaRPr lang="en-US" sz="1400" dirty="0"/>
          </a:p>
        </p:txBody>
      </p:sp>
      <p:sp>
        <p:nvSpPr>
          <p:cNvPr id="14" name="Text 12"/>
          <p:cNvSpPr txBox="1"/>
          <p:nvPr/>
        </p:nvSpPr>
        <p:spPr>
          <a:xfrm>
            <a:off x="1097280" y="3483864"/>
            <a:ext cx="3840480" cy="658368"/>
          </a:xfrm>
          <a:prstGeom prst="rect">
            <a:avLst/>
          </a:prstGeom>
          <a:noFill/>
          <a:ln/>
        </p:spPr>
        <p:txBody>
          <a:bodyPr wrap="square" lIns="0" tIns="0" rIns="0" bIns="0" rtlCol="0" anchor="ctr"/>
          <a:lstStyle/>
          <a:p>
            <a:pPr indent="0" marL="0">
              <a:buNone/>
            </a:pPr>
            <a:r>
              <a:rPr lang="en-US" sz="1400" b="1" dirty="0">
                <a:solidFill>
                  <a:schemeClr val="tx1"/>
                </a:solidFill>
              </a:rPr>
              <a:t>Vereinbarung treffen</a:t>
            </a:r>
            <a:endParaRPr lang="en-US" sz="1400" dirty="0"/>
          </a:p>
          <a:p>
            <a:pPr indent="0" marL="0">
              <a:buNone/>
            </a:pPr>
            <a:r>
              <a:rPr lang="en-US" sz="1400" dirty="0">
                <a:solidFill>
                  <a:schemeClr val="accent5"/>
                </a:solidFill>
              </a:rPr>
              <a:t>Wenn etwas komisch ist, kommt das Kind zu Ihnen, ohne Ärger oder Handyverbot</a:t>
            </a:r>
            <a:endParaRPr lang="en-US" sz="1400" dirty="0"/>
          </a:p>
        </p:txBody>
      </p:sp>
      <p:sp>
        <p:nvSpPr>
          <p:cNvPr id="15" name="Plattformen"/>
          <p:cNvSpPr/>
          <p:nvPr/>
        </p:nvSpPr>
        <p:spPr>
          <a:xfrm>
            <a:off x="5303520" y="1234440"/>
            <a:ext cx="3291840" cy="2880360"/>
          </a:xfrm>
          <a:prstGeom prst="roundRect">
            <a:avLst>
              <a:gd name="adj" fmla="val 2540"/>
            </a:avLst>
          </a:prstGeom>
          <a:solidFill>
            <a:schemeClr val="accent4"/>
          </a:solidFill>
          <a:ln w="12700">
            <a:solidFill>
              <a:schemeClr val="accent6"/>
            </a:solidFill>
            <a:prstDash val="solid"/>
          </a:ln>
        </p:spPr>
      </p:sp>
      <p:sp>
        <p:nvSpPr>
          <p:cNvPr id="16" name="Text 14"/>
          <p:cNvSpPr txBox="1"/>
          <p:nvPr/>
        </p:nvSpPr>
        <p:spPr>
          <a:xfrm>
            <a:off x="5577840" y="1417320"/>
            <a:ext cx="2743200" cy="320040"/>
          </a:xfrm>
          <a:prstGeom prst="rect">
            <a:avLst/>
          </a:prstGeom>
          <a:noFill/>
          <a:ln/>
        </p:spPr>
        <p:txBody>
          <a:bodyPr wrap="square" lIns="0" tIns="0" rIns="0" bIns="0" rtlCol="0" anchor="ctr"/>
          <a:lstStyle/>
          <a:p>
            <a:pPr indent="0" marL="0">
              <a:buNone/>
            </a:pPr>
            <a:r>
              <a:rPr lang="en-US" sz="1400" b="1" dirty="0">
                <a:solidFill>
                  <a:schemeClr val="accent1"/>
                </a:solidFill>
              </a:rPr>
              <a:t>Anleitungen für</a:t>
            </a:r>
            <a:endParaRPr lang="en-US" sz="1400" dirty="0"/>
          </a:p>
        </p:txBody>
      </p:sp>
      <p:sp>
        <p:nvSpPr>
          <p:cNvPr id="17" name="Text 15"/>
          <p:cNvSpPr txBox="1"/>
          <p:nvPr/>
        </p:nvSpPr>
        <p:spPr>
          <a:xfrm>
            <a:off x="5577840" y="1783080"/>
            <a:ext cx="1371600" cy="1783080"/>
          </a:xfrm>
          <a:prstGeom prst="rect">
            <a:avLst/>
          </a:prstGeom>
          <a:noFill/>
          <a:ln/>
        </p:spPr>
        <p:txBody>
          <a:bodyPr wrap="square" lIns="0" tIns="0" rIns="0" bIns="0" rtlCol="0" anchor="t"/>
          <a:lstStyle/>
          <a:p>
            <a:pPr indent="0" marL="0">
              <a:lnSpc>
                <a:spcPct val="115000"/>
              </a:lnSpc>
              <a:buNone/>
            </a:pPr>
            <a:r>
              <a:rPr lang="en-US" sz="1300" dirty="0">
                <a:solidFill>
                  <a:schemeClr val="tx2"/>
                </a:solidFill>
              </a:rPr>
              <a:t>Roblox</a:t>
            </a:r>
            <a:endParaRPr lang="en-US" sz="1300" dirty="0"/>
          </a:p>
          <a:p>
            <a:pPr indent="0" marL="0">
              <a:lnSpc>
                <a:spcPct val="115000"/>
              </a:lnSpc>
              <a:buNone/>
            </a:pPr>
            <a:r>
              <a:rPr lang="en-US" sz="1300" dirty="0">
                <a:solidFill>
                  <a:schemeClr val="tx2"/>
                </a:solidFill>
              </a:rPr>
              <a:t>Fortnite</a:t>
            </a:r>
            <a:endParaRPr lang="en-US" sz="1300" dirty="0"/>
          </a:p>
          <a:p>
            <a:pPr indent="0" marL="0">
              <a:lnSpc>
                <a:spcPct val="115000"/>
              </a:lnSpc>
              <a:buNone/>
            </a:pPr>
            <a:r>
              <a:rPr lang="en-US" sz="1300" dirty="0">
                <a:solidFill>
                  <a:schemeClr val="tx2"/>
                </a:solidFill>
              </a:rPr>
              <a:t>Minecraft</a:t>
            </a:r>
            <a:endParaRPr lang="en-US" sz="1300" dirty="0"/>
          </a:p>
          <a:p>
            <a:pPr indent="0" marL="0">
              <a:lnSpc>
                <a:spcPct val="115000"/>
              </a:lnSpc>
              <a:buNone/>
            </a:pPr>
            <a:r>
              <a:rPr lang="en-US" sz="1300" dirty="0">
                <a:solidFill>
                  <a:schemeClr val="tx2"/>
                </a:solidFill>
              </a:rPr>
              <a:t>Brawl Stars</a:t>
            </a:r>
            <a:endParaRPr lang="en-US" sz="1300" dirty="0"/>
          </a:p>
          <a:p>
            <a:pPr indent="0" marL="0">
              <a:lnSpc>
                <a:spcPct val="115000"/>
              </a:lnSpc>
              <a:buNone/>
            </a:pPr>
            <a:r>
              <a:rPr lang="en-US" sz="1300" dirty="0">
                <a:solidFill>
                  <a:schemeClr val="tx2"/>
                </a:solidFill>
              </a:rPr>
              <a:t>PlayStation</a:t>
            </a:r>
            <a:endParaRPr lang="en-US" sz="1300" dirty="0"/>
          </a:p>
          <a:p>
            <a:pPr indent="0" marL="0">
              <a:lnSpc>
                <a:spcPct val="115000"/>
              </a:lnSpc>
              <a:buNone/>
            </a:pPr>
            <a:r>
              <a:rPr lang="en-US" sz="1300" dirty="0">
                <a:solidFill>
                  <a:schemeClr val="tx2"/>
                </a:solidFill>
              </a:rPr>
              <a:t>Xbox</a:t>
            </a:r>
            <a:endParaRPr lang="en-US" sz="1300" dirty="0"/>
          </a:p>
          <a:p>
            <a:pPr indent="0" marL="0">
              <a:lnSpc>
                <a:spcPct val="115000"/>
              </a:lnSpc>
              <a:buNone/>
            </a:pPr>
            <a:r>
              <a:rPr lang="en-US" sz="1300" dirty="0">
                <a:solidFill>
                  <a:schemeClr val="tx2"/>
                </a:solidFill>
              </a:rPr>
              <a:t>Switch</a:t>
            </a:r>
            <a:endParaRPr lang="en-US" sz="1300" dirty="0"/>
          </a:p>
        </p:txBody>
      </p:sp>
      <p:sp>
        <p:nvSpPr>
          <p:cNvPr id="18" name="Text 16"/>
          <p:cNvSpPr txBox="1"/>
          <p:nvPr/>
        </p:nvSpPr>
        <p:spPr>
          <a:xfrm>
            <a:off x="6995160" y="1783080"/>
            <a:ext cx="1371600" cy="1783080"/>
          </a:xfrm>
          <a:prstGeom prst="rect">
            <a:avLst/>
          </a:prstGeom>
          <a:noFill/>
          <a:ln/>
        </p:spPr>
        <p:txBody>
          <a:bodyPr wrap="square" lIns="0" tIns="0" rIns="0" bIns="0" rtlCol="0" anchor="t"/>
          <a:lstStyle/>
          <a:p>
            <a:pPr indent="0" marL="0">
              <a:lnSpc>
                <a:spcPct val="115000"/>
              </a:lnSpc>
              <a:buNone/>
            </a:pPr>
            <a:r>
              <a:rPr lang="en-US" sz="1300" dirty="0">
                <a:solidFill>
                  <a:schemeClr val="tx2"/>
                </a:solidFill>
              </a:rPr>
              <a:t>Steam</a:t>
            </a:r>
            <a:endParaRPr lang="en-US" sz="1300" dirty="0"/>
          </a:p>
          <a:p>
            <a:pPr indent="0" marL="0">
              <a:lnSpc>
                <a:spcPct val="115000"/>
              </a:lnSpc>
              <a:buNone/>
            </a:pPr>
            <a:r>
              <a:rPr lang="en-US" sz="1300" dirty="0">
                <a:solidFill>
                  <a:schemeClr val="tx2"/>
                </a:solidFill>
              </a:rPr>
              <a:t>Discord</a:t>
            </a:r>
            <a:endParaRPr lang="en-US" sz="1300" dirty="0"/>
          </a:p>
          <a:p>
            <a:pPr indent="0" marL="0">
              <a:lnSpc>
                <a:spcPct val="115000"/>
              </a:lnSpc>
              <a:buNone/>
            </a:pPr>
            <a:r>
              <a:rPr lang="en-US" sz="1300" dirty="0">
                <a:solidFill>
                  <a:schemeClr val="tx2"/>
                </a:solidFill>
              </a:rPr>
              <a:t>WhatsApp</a:t>
            </a:r>
            <a:endParaRPr lang="en-US" sz="1300" dirty="0"/>
          </a:p>
          <a:p>
            <a:pPr indent="0" marL="0">
              <a:lnSpc>
                <a:spcPct val="115000"/>
              </a:lnSpc>
              <a:buNone/>
            </a:pPr>
            <a:r>
              <a:rPr lang="en-US" sz="1300" dirty="0">
                <a:solidFill>
                  <a:schemeClr val="tx2"/>
                </a:solidFill>
              </a:rPr>
              <a:t>TikTok</a:t>
            </a:r>
            <a:endParaRPr lang="en-US" sz="1300" dirty="0"/>
          </a:p>
          <a:p>
            <a:pPr indent="0" marL="0">
              <a:lnSpc>
                <a:spcPct val="115000"/>
              </a:lnSpc>
              <a:buNone/>
            </a:pPr>
            <a:r>
              <a:rPr lang="en-US" sz="1300" dirty="0">
                <a:solidFill>
                  <a:schemeClr val="tx2"/>
                </a:solidFill>
              </a:rPr>
              <a:t>Snapchat</a:t>
            </a:r>
            <a:endParaRPr lang="en-US" sz="1300" dirty="0"/>
          </a:p>
          <a:p>
            <a:pPr indent="0" marL="0">
              <a:lnSpc>
                <a:spcPct val="115000"/>
              </a:lnSpc>
              <a:buNone/>
            </a:pPr>
            <a:r>
              <a:rPr lang="en-US" sz="1300" dirty="0">
                <a:solidFill>
                  <a:schemeClr val="tx2"/>
                </a:solidFill>
              </a:rPr>
              <a:t>Instagram</a:t>
            </a:r>
            <a:endParaRPr lang="en-US" sz="1300" dirty="0"/>
          </a:p>
          <a:p>
            <a:pPr indent="0" marL="0">
              <a:lnSpc>
                <a:spcPct val="115000"/>
              </a:lnSpc>
              <a:buNone/>
            </a:pPr>
            <a:r>
              <a:rPr lang="en-US" sz="1300" dirty="0">
                <a:solidFill>
                  <a:schemeClr val="tx2"/>
                </a:solidFill>
              </a:rPr>
              <a:t>YouTube</a:t>
            </a:r>
            <a:endParaRPr lang="en-US" sz="1300" dirty="0"/>
          </a:p>
        </p:txBody>
      </p:sp>
      <p:sp>
        <p:nvSpPr>
          <p:cNvPr id="19" name="Text 17"/>
          <p:cNvSpPr txBox="1"/>
          <p:nvPr/>
        </p:nvSpPr>
        <p:spPr>
          <a:xfrm>
            <a:off x="5577840" y="3611880"/>
            <a:ext cx="2743200" cy="320040"/>
          </a:xfrm>
          <a:prstGeom prst="rect">
            <a:avLst/>
          </a:prstGeom>
          <a:noFill/>
          <a:ln/>
        </p:spPr>
        <p:txBody>
          <a:bodyPr wrap="square" lIns="0" tIns="0" rIns="0" bIns="0" rtlCol="0" anchor="ctr"/>
          <a:lstStyle/>
          <a:p>
            <a:pPr indent="0" marL="0">
              <a:buNone/>
            </a:pPr>
            <a:r>
              <a:rPr lang="en-US" sz="1400" b="1" dirty="0">
                <a:solidFill>
                  <a:schemeClr val="accent2"/>
                </a:solidFill>
              </a:rPr>
              <a:t>wohinmelden.de/spiele</a:t>
            </a:r>
            <a:endParaRPr lang="en-US" sz="1400" dirty="0"/>
          </a:p>
        </p:txBody>
      </p:sp>
      <p:sp>
        <p:nvSpPr>
          <p:cNvPr id="25" name="Slide Number Placeholder 0"/>
          <p:cNvSpPr>
            <a:spLocks noGrp="1"/>
          </p:cNvSpPr>
          <p:nvPr>
            <p:ph type="sldNum" sz="quarter" idx="4294967295"/>
          </p:nvPr>
        </p:nvSpPr>
        <p:spPr>
          <a:xfrm>
            <a:off x="8229600" y="4663440"/>
            <a:ext cx="36576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A64"/>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8046720" cy="685800"/>
          </a:xfrm>
          <a:prstGeom prst="rect">
            <a:avLst/>
          </a:prstGeom>
          <a:noFill/>
          <a:ln/>
        </p:spPr>
        <p:txBody>
          <a:bodyPr wrap="square" lIns="0" tIns="0" rIns="0" bIns="0" rtlCol="0" anchor="t"/>
          <a:lstStyle/>
          <a:p>
            <a:pPr algn="l" indent="0" marL="0">
              <a:buNone/>
            </a:pPr>
            <a:r>
              <a:rPr lang="en-US" sz="3000" b="1" dirty="0">
                <a:solidFill>
                  <a:schemeClr val="tx1"/>
                </a:solidFill>
              </a:rPr>
              <a:t>Hier finden Sie Hilfe</a:t>
            </a:r>
            <a:endParaRPr lang="en-US" sz="3000" dirty="0"/>
          </a:p>
        </p:txBody>
      </p:sp>
      <p:sp>
        <p:nvSpPr>
          <p:cNvPr id="3" name="QR-Code"/>
          <p:cNvSpPr/>
          <p:nvPr/>
        </p:nvSpPr>
        <p:spPr>
          <a:xfrm>
            <a:off x="548640" y="1234440"/>
            <a:ext cx="3017520" cy="2880360"/>
          </a:xfrm>
          <a:prstGeom prst="roundRect">
            <a:avLst>
              <a:gd name="adj" fmla="val 2540"/>
            </a:avLst>
          </a:prstGeom>
          <a:solidFill>
            <a:schemeClr val="accent4"/>
          </a:solidFill>
          <a:ln w="12700">
            <a:solidFill>
              <a:schemeClr val="accent6"/>
            </a:solidFill>
            <a:prstDash val="solid"/>
          </a:ln>
        </p:spPr>
      </p:sp>
      <p:sp>
        <p:nvSpPr>
          <p:cNvPr id="4" name="QR-Hintergrund"/>
          <p:cNvSpPr/>
          <p:nvPr/>
        </p:nvSpPr>
        <p:spPr>
          <a:xfrm>
            <a:off x="1097280" y="1463040"/>
            <a:ext cx="1920240" cy="1920240"/>
          </a:xfrm>
          <a:prstGeom prst="rect">
            <a:avLst/>
          </a:prstGeom>
          <a:solidFill>
            <a:srgbClr val="FFFFFF"/>
          </a:solidFill>
          <a:ln w="12700">
            <a:solidFill>
              <a:srgbClr val="FFFFFF"/>
            </a:solidFill>
            <a:prstDash val="solid"/>
          </a:ln>
        </p:spPr>
      </p:sp>
      <p:pic>
        <p:nvPicPr>
          <p:cNvPr id="5" name="Image 0" descr="QR-Code zu wohinmelden.de">    </p:cNvPr>
          <p:cNvPicPr>
            <a:picLocks noChangeAspect="1"/>
          </p:cNvPicPr>
          <p:nvPr/>
        </p:nvPicPr>
        <p:blipFill>
          <a:blip r:embed="rId1"/>
          <a:stretch>
            <a:fillRect/>
          </a:stretch>
        </p:blipFill>
        <p:spPr>
          <a:xfrm>
            <a:off x="1143000" y="1508760"/>
            <a:ext cx="1828800" cy="1828800"/>
          </a:xfrm>
          <a:prstGeom prst="rect">
            <a:avLst/>
          </a:prstGeom>
        </p:spPr>
      </p:pic>
      <p:sp>
        <p:nvSpPr>
          <p:cNvPr id="6" name="Text 3"/>
          <p:cNvSpPr txBox="1"/>
          <p:nvPr/>
        </p:nvSpPr>
        <p:spPr>
          <a:xfrm>
            <a:off x="548640" y="3520440"/>
            <a:ext cx="3017520" cy="320040"/>
          </a:xfrm>
          <a:prstGeom prst="rect">
            <a:avLst/>
          </a:prstGeom>
          <a:noFill/>
          <a:ln/>
        </p:spPr>
        <p:txBody>
          <a:bodyPr wrap="square" lIns="0" tIns="0" rIns="0" bIns="0" rtlCol="0" anchor="ctr"/>
          <a:lstStyle/>
          <a:p>
            <a:pPr algn="ctr" indent="0" marL="0">
              <a:buNone/>
            </a:pPr>
            <a:r>
              <a:rPr lang="en-US" sz="1600" b="1" dirty="0">
                <a:solidFill>
                  <a:schemeClr val="accent1"/>
                </a:solidFill>
              </a:rPr>
              <a:t>wohinmelden.de</a:t>
            </a:r>
            <a:endParaRPr lang="en-US" sz="1600" dirty="0"/>
          </a:p>
        </p:txBody>
      </p:sp>
      <p:sp>
        <p:nvSpPr>
          <p:cNvPr id="7" name="Text 4"/>
          <p:cNvSpPr txBox="1"/>
          <p:nvPr/>
        </p:nvSpPr>
        <p:spPr>
          <a:xfrm>
            <a:off x="548640" y="3794760"/>
            <a:ext cx="3017520" cy="274320"/>
          </a:xfrm>
          <a:prstGeom prst="rect">
            <a:avLst/>
          </a:prstGeom>
          <a:noFill/>
          <a:ln/>
        </p:spPr>
        <p:txBody>
          <a:bodyPr wrap="square" lIns="0" tIns="0" rIns="0" bIns="0" rtlCol="0" anchor="ctr"/>
          <a:lstStyle/>
          <a:p>
            <a:pPr algn="ctr" indent="0" marL="0">
              <a:buNone/>
            </a:pPr>
            <a:r>
              <a:rPr lang="en-US" sz="1100" dirty="0">
                <a:solidFill>
                  <a:schemeClr val="accent5"/>
                </a:solidFill>
              </a:rPr>
              <a:t>Kostenlos, ohne Anmeldung</a:t>
            </a:r>
            <a:endParaRPr lang="en-US" sz="1100" dirty="0"/>
          </a:p>
        </p:txBody>
      </p:sp>
      <p:sp>
        <p:nvSpPr>
          <p:cNvPr id="8" name="Text 5"/>
          <p:cNvSpPr txBox="1"/>
          <p:nvPr/>
        </p:nvSpPr>
        <p:spPr>
          <a:xfrm>
            <a:off x="3931920" y="1234440"/>
            <a:ext cx="1920240" cy="594360"/>
          </a:xfrm>
          <a:prstGeom prst="rect">
            <a:avLst/>
          </a:prstGeom>
          <a:noFill/>
          <a:ln/>
        </p:spPr>
        <p:txBody>
          <a:bodyPr wrap="square" lIns="0" tIns="0" rIns="0" bIns="0" rtlCol="0" anchor="ctr"/>
          <a:lstStyle/>
          <a:p>
            <a:pPr indent="0" marL="0">
              <a:buNone/>
            </a:pPr>
            <a:r>
              <a:rPr lang="en-US" sz="1800" b="1" dirty="0">
                <a:solidFill>
                  <a:schemeClr val="accent3"/>
                </a:solidFill>
              </a:rPr>
              <a:t>110</a:t>
            </a:r>
            <a:endParaRPr lang="en-US" sz="1800" dirty="0"/>
          </a:p>
        </p:txBody>
      </p:sp>
      <p:sp>
        <p:nvSpPr>
          <p:cNvPr id="9" name="Text 6"/>
          <p:cNvSpPr txBox="1"/>
          <p:nvPr/>
        </p:nvSpPr>
        <p:spPr>
          <a:xfrm>
            <a:off x="5943600" y="1234440"/>
            <a:ext cx="2651760" cy="594360"/>
          </a:xfrm>
          <a:prstGeom prst="rect">
            <a:avLst/>
          </a:prstGeom>
          <a:noFill/>
          <a:ln/>
        </p:spPr>
        <p:txBody>
          <a:bodyPr wrap="square" lIns="0" tIns="0" rIns="0" bIns="0" rtlCol="0" anchor="ctr"/>
          <a:lstStyle/>
          <a:p>
            <a:pPr indent="0" marL="0">
              <a:buNone/>
            </a:pPr>
            <a:r>
              <a:rPr lang="en-US" sz="1300" b="1" dirty="0">
                <a:solidFill>
                  <a:schemeClr val="tx1"/>
                </a:solidFill>
              </a:rPr>
              <a:t>Polizei-Notruf</a:t>
            </a:r>
            <a:endParaRPr lang="en-US" sz="1300" dirty="0"/>
          </a:p>
          <a:p>
            <a:pPr indent="0" marL="0">
              <a:buNone/>
            </a:pPr>
            <a:r>
              <a:rPr lang="en-US" sz="1100" dirty="0">
                <a:solidFill>
                  <a:schemeClr val="accent5"/>
                </a:solidFill>
              </a:rPr>
              <a:t>bei akuter Gefahr</a:t>
            </a:r>
            <a:endParaRPr lang="en-US" sz="1300" dirty="0"/>
          </a:p>
        </p:txBody>
      </p:sp>
      <p:sp>
        <p:nvSpPr>
          <p:cNvPr id="10" name="Text 7"/>
          <p:cNvSpPr txBox="1"/>
          <p:nvPr/>
        </p:nvSpPr>
        <p:spPr>
          <a:xfrm>
            <a:off x="3931920" y="1965960"/>
            <a:ext cx="1920240" cy="594360"/>
          </a:xfrm>
          <a:prstGeom prst="rect">
            <a:avLst/>
          </a:prstGeom>
          <a:noFill/>
          <a:ln/>
        </p:spPr>
        <p:txBody>
          <a:bodyPr wrap="square" lIns="0" tIns="0" rIns="0" bIns="0" rtlCol="0" anchor="ctr"/>
          <a:lstStyle/>
          <a:p>
            <a:pPr indent="0" marL="0">
              <a:buNone/>
            </a:pPr>
            <a:r>
              <a:rPr lang="en-US" sz="1800" b="1" dirty="0">
                <a:solidFill>
                  <a:schemeClr val="tx1"/>
                </a:solidFill>
              </a:rPr>
              <a:t>0800 111 0550</a:t>
            </a:r>
            <a:endParaRPr lang="en-US" sz="1800" dirty="0"/>
          </a:p>
        </p:txBody>
      </p:sp>
      <p:sp>
        <p:nvSpPr>
          <p:cNvPr id="11" name="Text 8"/>
          <p:cNvSpPr txBox="1"/>
          <p:nvPr/>
        </p:nvSpPr>
        <p:spPr>
          <a:xfrm>
            <a:off x="5943600" y="1965960"/>
            <a:ext cx="2651760" cy="594360"/>
          </a:xfrm>
          <a:prstGeom prst="rect">
            <a:avLst/>
          </a:prstGeom>
          <a:noFill/>
          <a:ln/>
        </p:spPr>
        <p:txBody>
          <a:bodyPr wrap="square" lIns="0" tIns="0" rIns="0" bIns="0" rtlCol="0" anchor="ctr"/>
          <a:lstStyle/>
          <a:p>
            <a:pPr indent="0" marL="0">
              <a:buNone/>
            </a:pPr>
            <a:r>
              <a:rPr lang="en-US" sz="1300" b="1" dirty="0">
                <a:solidFill>
                  <a:schemeClr val="tx1"/>
                </a:solidFill>
              </a:rPr>
              <a:t>Elterntelefon</a:t>
            </a:r>
            <a:endParaRPr lang="en-US" sz="1300" dirty="0"/>
          </a:p>
          <a:p>
            <a:pPr indent="0" marL="0">
              <a:buNone/>
            </a:pPr>
            <a:r>
              <a:rPr lang="en-US" sz="1100" dirty="0">
                <a:solidFill>
                  <a:schemeClr val="accent5"/>
                </a:solidFill>
              </a:rPr>
              <a:t>kostenlos und anonym</a:t>
            </a:r>
            <a:endParaRPr lang="en-US" sz="1300" dirty="0"/>
          </a:p>
        </p:txBody>
      </p:sp>
      <p:sp>
        <p:nvSpPr>
          <p:cNvPr id="12" name="Text 9"/>
          <p:cNvSpPr txBox="1"/>
          <p:nvPr/>
        </p:nvSpPr>
        <p:spPr>
          <a:xfrm>
            <a:off x="3931920" y="2697480"/>
            <a:ext cx="1920240" cy="594360"/>
          </a:xfrm>
          <a:prstGeom prst="rect">
            <a:avLst/>
          </a:prstGeom>
          <a:noFill/>
          <a:ln/>
        </p:spPr>
        <p:txBody>
          <a:bodyPr wrap="square" lIns="0" tIns="0" rIns="0" bIns="0" rtlCol="0" anchor="ctr"/>
          <a:lstStyle/>
          <a:p>
            <a:pPr indent="0" marL="0">
              <a:buNone/>
            </a:pPr>
            <a:r>
              <a:rPr lang="en-US" sz="1800" b="1" dirty="0">
                <a:solidFill>
                  <a:schemeClr val="tx1"/>
                </a:solidFill>
              </a:rPr>
              <a:t>116 111</a:t>
            </a:r>
            <a:endParaRPr lang="en-US" sz="1800" dirty="0"/>
          </a:p>
        </p:txBody>
      </p:sp>
      <p:sp>
        <p:nvSpPr>
          <p:cNvPr id="13" name="Text 10"/>
          <p:cNvSpPr txBox="1"/>
          <p:nvPr/>
        </p:nvSpPr>
        <p:spPr>
          <a:xfrm>
            <a:off x="5943600" y="2697480"/>
            <a:ext cx="2651760" cy="594360"/>
          </a:xfrm>
          <a:prstGeom prst="rect">
            <a:avLst/>
          </a:prstGeom>
          <a:noFill/>
          <a:ln/>
        </p:spPr>
        <p:txBody>
          <a:bodyPr wrap="square" lIns="0" tIns="0" rIns="0" bIns="0" rtlCol="0" anchor="ctr"/>
          <a:lstStyle/>
          <a:p>
            <a:pPr indent="0" marL="0">
              <a:buNone/>
            </a:pPr>
            <a:r>
              <a:rPr lang="en-US" sz="1300" b="1" dirty="0">
                <a:solidFill>
                  <a:schemeClr val="tx1"/>
                </a:solidFill>
              </a:rPr>
              <a:t>Nummer gegen Kummer</a:t>
            </a:r>
            <a:endParaRPr lang="en-US" sz="1300" dirty="0"/>
          </a:p>
          <a:p>
            <a:pPr indent="0" marL="0">
              <a:buNone/>
            </a:pPr>
            <a:r>
              <a:rPr lang="en-US" sz="1100" dirty="0">
                <a:solidFill>
                  <a:schemeClr val="accent5"/>
                </a:solidFill>
              </a:rPr>
              <a:t>für Kinder und Jugendliche</a:t>
            </a:r>
            <a:endParaRPr lang="en-US" sz="1300" dirty="0"/>
          </a:p>
        </p:txBody>
      </p:sp>
      <p:sp>
        <p:nvSpPr>
          <p:cNvPr id="14" name="Text 11"/>
          <p:cNvSpPr txBox="1"/>
          <p:nvPr/>
        </p:nvSpPr>
        <p:spPr>
          <a:xfrm>
            <a:off x="3931920" y="3429000"/>
            <a:ext cx="1920240" cy="594360"/>
          </a:xfrm>
          <a:prstGeom prst="rect">
            <a:avLst/>
          </a:prstGeom>
          <a:noFill/>
          <a:ln/>
        </p:spPr>
        <p:txBody>
          <a:bodyPr wrap="square" lIns="0" tIns="0" rIns="0" bIns="0" rtlCol="0" anchor="ctr"/>
          <a:lstStyle/>
          <a:p>
            <a:pPr indent="0" marL="0">
              <a:buNone/>
            </a:pPr>
            <a:r>
              <a:rPr lang="en-US" sz="1800" b="1" dirty="0">
                <a:solidFill>
                  <a:schemeClr val="tx1"/>
                </a:solidFill>
              </a:rPr>
              <a:t>0800 22 55 530</a:t>
            </a:r>
            <a:endParaRPr lang="en-US" sz="1800" dirty="0"/>
          </a:p>
        </p:txBody>
      </p:sp>
      <p:sp>
        <p:nvSpPr>
          <p:cNvPr id="15" name="Text 12"/>
          <p:cNvSpPr txBox="1"/>
          <p:nvPr/>
        </p:nvSpPr>
        <p:spPr>
          <a:xfrm>
            <a:off x="5943600" y="3429000"/>
            <a:ext cx="2651760" cy="594360"/>
          </a:xfrm>
          <a:prstGeom prst="rect">
            <a:avLst/>
          </a:prstGeom>
          <a:noFill/>
          <a:ln/>
        </p:spPr>
        <p:txBody>
          <a:bodyPr wrap="square" lIns="0" tIns="0" rIns="0" bIns="0" rtlCol="0" anchor="ctr"/>
          <a:lstStyle/>
          <a:p>
            <a:pPr indent="0" marL="0">
              <a:buNone/>
            </a:pPr>
            <a:r>
              <a:rPr lang="en-US" sz="1300" b="1" dirty="0">
                <a:solidFill>
                  <a:schemeClr val="tx1"/>
                </a:solidFill>
              </a:rPr>
              <a:t>Hilfetelefon Sexueller Missbrauch</a:t>
            </a:r>
            <a:endParaRPr lang="en-US" sz="1300" dirty="0"/>
          </a:p>
          <a:p>
            <a:pPr indent="0" marL="0">
              <a:buNone/>
            </a:pPr>
            <a:r>
              <a:rPr lang="en-US" sz="1100" dirty="0">
                <a:solidFill>
                  <a:schemeClr val="accent5"/>
                </a:solidFill>
              </a:rPr>
              <a:t>kostenlos und anonym</a:t>
            </a:r>
            <a:endParaRPr lang="en-US" sz="1300" dirty="0"/>
          </a:p>
        </p:txBody>
      </p:sp>
      <p:sp>
        <p:nvSpPr>
          <p:cNvPr id="25" name="Slide Number Placeholder 0"/>
          <p:cNvSpPr>
            <a:spLocks noGrp="1"/>
          </p:cNvSpPr>
          <p:nvPr>
            <p:ph type="sldNum" sz="quarter" idx="4294967295"/>
          </p:nvPr>
        </p:nvSpPr>
        <p:spPr>
          <a:xfrm>
            <a:off x="8229600" y="4663440"/>
            <a:ext cx="36576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A64"/>
                </a:solidFill>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wohinmelden">
  <a:themeElements>
    <a:clrScheme name="wohinmelden">
      <a:dk1>
        <a:srgbClr val="1E2A25"/>
      </a:dk1>
      <a:lt1>
        <a:srgbClr val="FFFFFF"/>
      </a:lt1>
      <a:dk2>
        <a:srgbClr val="3F4C47"/>
      </a:dk2>
      <a:lt2>
        <a:srgbClr val="F8F5EF"/>
      </a:lt2>
      <a:accent1>
        <a:srgbClr val="0B6E50"/>
      </a:accent1>
      <a:accent2>
        <a:srgbClr val="0F7A59"/>
      </a:accent2>
      <a:accent3>
        <a:srgbClr val="DC2626"/>
      </a:accent3>
      <a:accent4>
        <a:srgbClr val="FFFFFF"/>
      </a:accent4>
      <a:accent5>
        <a:srgbClr val="5A6A64"/>
      </a:accent5>
      <a:accent6>
        <a:srgbClr val="D9E2DD"/>
      </a:accent6>
      <a:hlink>
        <a:srgbClr val="0B6E50"/>
      </a:hlink>
      <a:folHlink>
        <a:srgbClr val="0F7A59"/>
      </a:folHlink>
    </a:clrScheme>
    <a:fontScheme name="wohinmelden">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Kinder online schützen – Elternabend</dc:title>
  <dc:subject>PptxGenJS Presentation</dc:subject>
  <dc:creator>wohinmelden.de</dc:creator>
  <cp:lastModifiedBy>wohinmelden.de</cp:lastModifiedBy>
  <cp:revision>1</cp:revision>
  <dcterms:created xsi:type="dcterms:W3CDTF">2026-10-20T09:27:42Z</dcterms:created>
  <dcterms:modified xsi:type="dcterms:W3CDTF">2026-10-20T09:27:42Z</dcterms:modified>
</cp:coreProperties>
</file>